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68" r:id="rId2"/>
    <p:sldId id="258" r:id="rId3"/>
    <p:sldId id="260" r:id="rId4"/>
    <p:sldId id="262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2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44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341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1578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34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6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85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90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1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29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049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99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70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0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25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3881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5ADF7-EC46-B211-6F44-C55B1039F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539" y="2668587"/>
            <a:ext cx="9906000" cy="1374776"/>
          </a:xfrm>
        </p:spPr>
        <p:txBody>
          <a:bodyPr>
            <a:normAutofit/>
          </a:bodyPr>
          <a:lstStyle/>
          <a:p>
            <a:pPr algn="ctr"/>
            <a:r>
              <a:rPr lang="en-IN" sz="4400" dirty="0"/>
              <a:t>१. जाहिरातीची तोंड ओळख</a:t>
            </a:r>
            <a:endParaRPr lang="en-US" sz="4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66978-3340-1803-9D5D-8AF424072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17152" y="5687568"/>
            <a:ext cx="2057400" cy="952818"/>
          </a:xfrm>
        </p:spPr>
        <p:txBody>
          <a:bodyPr/>
          <a:lstStyle/>
          <a:p>
            <a:pPr algn="ctr"/>
            <a:r>
              <a:rPr lang="mr-IN" dirty="0"/>
              <a:t>प्रा. डामसे एस. के.</a:t>
            </a:r>
          </a:p>
          <a:p>
            <a:pPr algn="ctr"/>
            <a:r>
              <a:rPr lang="mr-IN" dirty="0"/>
              <a:t>वाणिज्य विभाग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3943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CF685-6295-E89E-6B66-94294BDB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80190"/>
            <a:ext cx="9905998" cy="1478570"/>
          </a:xfrm>
        </p:spPr>
        <p:txBody>
          <a:bodyPr/>
          <a:lstStyle/>
          <a:p>
            <a:pPr algn="ctr"/>
            <a:r>
              <a:rPr lang="en-IN" dirty="0"/>
              <a:t>सामूहिक विपणन संज्ञापणातील घटक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6E8FC4E-2B8F-38A0-9D8C-6E2427503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148903"/>
            <a:ext cx="9905999" cy="3541714"/>
          </a:xfrm>
        </p:spPr>
        <p:txBody>
          <a:bodyPr>
            <a:normAutofit fontScale="85000" lnSpcReduction="20000"/>
          </a:bodyPr>
          <a:lstStyle/>
          <a:p>
            <a:r>
              <a:rPr lang="en-IN" dirty="0"/>
              <a:t>१. जाहिरात </a:t>
            </a:r>
          </a:p>
          <a:p>
            <a:r>
              <a:rPr lang="en-IN" dirty="0"/>
              <a:t>२. जनसंपर्क</a:t>
            </a:r>
          </a:p>
          <a:p>
            <a:r>
              <a:rPr lang="en-IN" dirty="0"/>
              <a:t>३. प्रत्यक्ष विपणन</a:t>
            </a:r>
          </a:p>
          <a:p>
            <a:r>
              <a:rPr lang="en-IN" dirty="0"/>
              <a:t>४. संगणकाद्वारे विपणन</a:t>
            </a:r>
          </a:p>
          <a:p>
            <a:r>
              <a:rPr lang="en-IN" dirty="0"/>
              <a:t>५. विक्रय वृद्धी</a:t>
            </a:r>
          </a:p>
          <a:p>
            <a:r>
              <a:rPr lang="en-IN" dirty="0"/>
              <a:t>६. वैयक्तिक विक्री</a:t>
            </a:r>
          </a:p>
          <a:p>
            <a:r>
              <a:rPr lang="en-IN" dirty="0"/>
              <a:t>७. प्रायोजक व प्रदर्शनी</a:t>
            </a:r>
          </a:p>
          <a:p>
            <a:r>
              <a:rPr lang="en-IN" dirty="0"/>
              <a:t>८. संकेतस्थळ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8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0EB18-2657-F4A5-D7A7-55666D7B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सामूहिक विपणन संज्ञापनाची वैशिष्ट्ये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0E3AA-605A-E192-6295-6727D5C28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732" y="2231199"/>
            <a:ext cx="9218739" cy="4151313"/>
          </a:xfrm>
        </p:spPr>
        <p:txBody>
          <a:bodyPr>
            <a:normAutofit/>
          </a:bodyPr>
          <a:lstStyle/>
          <a:p>
            <a:r>
              <a:rPr lang="en-IN" sz="1600" dirty="0"/>
              <a:t>१. जागृतता </a:t>
            </a:r>
          </a:p>
          <a:p>
            <a:r>
              <a:rPr lang="en-IN" sz="1600" dirty="0"/>
              <a:t>२. माहिती</a:t>
            </a:r>
          </a:p>
          <a:p>
            <a:r>
              <a:rPr lang="en-IN" sz="1600" dirty="0"/>
              <a:t>३. मन वळविणे</a:t>
            </a:r>
          </a:p>
          <a:p>
            <a:r>
              <a:rPr lang="en-IN" sz="1600" dirty="0"/>
              <a:t>४. दृष्टिकोन</a:t>
            </a:r>
          </a:p>
          <a:p>
            <a:r>
              <a:rPr lang="en-IN" sz="1600" dirty="0"/>
              <a:t>५. स्मरण</a:t>
            </a:r>
            <a:endParaRPr lang="mr-IN" sz="1600" dirty="0"/>
          </a:p>
          <a:p>
            <a:r>
              <a:rPr lang="en-IN" sz="1600" dirty="0"/>
              <a:t>६. वस्तू प्रत निष्ठा</a:t>
            </a:r>
          </a:p>
          <a:p>
            <a:r>
              <a:rPr lang="en-IN" sz="1600" dirty="0"/>
              <a:t>७. प्रतिमा तयार करणे</a:t>
            </a:r>
          </a:p>
          <a:p>
            <a:r>
              <a:rPr lang="en-IN" sz="1600" dirty="0"/>
              <a:t>८. स्पर्धकांवर मात करणे</a:t>
            </a:r>
          </a:p>
          <a:p>
            <a:r>
              <a:rPr lang="en-IN" sz="1600" dirty="0"/>
              <a:t>९. ग्राहक शिक्षण</a:t>
            </a:r>
          </a:p>
          <a:p>
            <a:r>
              <a:rPr lang="en-IN" sz="1600" dirty="0"/>
              <a:t>१०. विस्तार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1472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929B0-8611-C0EA-6284-A61532172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4866"/>
            <a:ext cx="10131425" cy="1456267"/>
          </a:xfrm>
        </p:spPr>
        <p:txBody>
          <a:bodyPr/>
          <a:lstStyle/>
          <a:p>
            <a:r>
              <a:rPr lang="en-IN" dirty="0"/>
              <a:t>   </a:t>
            </a:r>
            <a:r>
              <a:rPr lang="en-IN" sz="3200" dirty="0"/>
              <a:t>Integrated Marketing Communication  ची वैशिष्ट्ये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741D6-2436-278C-5512-14A8C0303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7" y="2340187"/>
            <a:ext cx="10131425" cy="3649133"/>
          </a:xfrm>
        </p:spPr>
        <p:txBody>
          <a:bodyPr>
            <a:normAutofit fontScale="92500" lnSpcReduction="20000"/>
          </a:bodyPr>
          <a:lstStyle/>
          <a:p>
            <a:r>
              <a:rPr lang="en-IN" sz="2200" dirty="0"/>
              <a:t>१. प्रक्रिया </a:t>
            </a:r>
          </a:p>
          <a:p>
            <a:r>
              <a:rPr lang="en-IN" sz="2200" dirty="0"/>
              <a:t>२. मुख्य उद्दिष्टे</a:t>
            </a:r>
          </a:p>
          <a:p>
            <a:r>
              <a:rPr lang="en-IN" sz="2200" dirty="0"/>
              <a:t>३. सततची क्रिया</a:t>
            </a:r>
          </a:p>
          <a:p>
            <a:r>
              <a:rPr lang="en-IN" sz="2200" dirty="0"/>
              <a:t>४. IMC चे घटक</a:t>
            </a:r>
            <a:endParaRPr lang="mr-IN" sz="2200" dirty="0"/>
          </a:p>
          <a:p>
            <a:r>
              <a:rPr lang="en-IN" sz="2200" dirty="0"/>
              <a:t>५. निर्मिती / सर्जनशीलता</a:t>
            </a:r>
          </a:p>
          <a:p>
            <a:r>
              <a:rPr lang="en-IN" sz="2200" dirty="0"/>
              <a:t>६. कला व विज्ञान</a:t>
            </a:r>
          </a:p>
          <a:p>
            <a:r>
              <a:rPr lang="en-IN" sz="2200" dirty="0"/>
              <a:t>७. लक्ष ग्राहक</a:t>
            </a:r>
          </a:p>
          <a:p>
            <a:r>
              <a:rPr lang="en-IN" sz="2200" dirty="0"/>
              <a:t>८. विविध गटांमध्ये प्रभाव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367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08824-665F-A96B-BE4F-AA3EAF571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जाहिरातीची आयएमसीतील भूमिका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D6CB6-4386-3695-2251-55D892235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861" y="2188528"/>
            <a:ext cx="9905999" cy="3983672"/>
          </a:xfrm>
        </p:spPr>
        <p:txBody>
          <a:bodyPr>
            <a:noAutofit/>
          </a:bodyPr>
          <a:lstStyle/>
          <a:p>
            <a:r>
              <a:rPr lang="en-IN" sz="2000" dirty="0"/>
              <a:t>१. जाहिरात आणि विक्री वृद्धी</a:t>
            </a:r>
          </a:p>
          <a:p>
            <a:r>
              <a:rPr lang="en-IN" sz="2000" dirty="0"/>
              <a:t>२. जाहिरात आणि आयोजन</a:t>
            </a:r>
          </a:p>
          <a:p>
            <a:r>
              <a:rPr lang="en-IN" sz="2000" dirty="0"/>
              <a:t>३. जाहिरात आणि वैयक्तिक विक्री</a:t>
            </a:r>
          </a:p>
          <a:p>
            <a:r>
              <a:rPr lang="en-IN" sz="2000" dirty="0"/>
              <a:t>४. जाहिरात आणि जनसंपर्क</a:t>
            </a:r>
            <a:endParaRPr lang="mr-IN" sz="2000" dirty="0"/>
          </a:p>
          <a:p>
            <a:r>
              <a:rPr lang="en-IN" sz="2000" dirty="0"/>
              <a:t>५. जाहिरात आणि प्रत्यक्ष विपण</a:t>
            </a:r>
          </a:p>
          <a:p>
            <a:r>
              <a:rPr lang="en-IN" sz="2000" dirty="0"/>
              <a:t>६. जाहिरात आणि बांधणी</a:t>
            </a:r>
          </a:p>
          <a:p>
            <a:r>
              <a:rPr lang="en-IN" sz="2000" dirty="0"/>
              <a:t>७. व्यापारी जत्रा आणि प्रदर्शनी</a:t>
            </a:r>
          </a:p>
          <a:p>
            <a:r>
              <a:rPr lang="en-IN" sz="2000" dirty="0"/>
              <a:t>८. जाहिरात आणि प्रसिद्धी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1585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F6627-E837-A13F-681C-C3E41C2BF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r-IN" dirty="0"/>
              <a:t>जाहिरातीची वैशिष्टे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2A7AC-7BA4-A23F-EF9D-CE01AFEBC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972" y="2097088"/>
            <a:ext cx="9905999" cy="4303712"/>
          </a:xfrm>
        </p:spPr>
        <p:txBody>
          <a:bodyPr>
            <a:normAutofit/>
          </a:bodyPr>
          <a:lstStyle/>
          <a:p>
            <a:r>
              <a:rPr lang="mr-IN" sz="1600" dirty="0">
                <a:latin typeface="+mj-lt"/>
              </a:rPr>
              <a:t>मोबदला दिला जातो</a:t>
            </a:r>
          </a:p>
          <a:p>
            <a:r>
              <a:rPr lang="mr-IN" sz="1600" dirty="0">
                <a:latin typeface="+mj-lt"/>
              </a:rPr>
              <a:t>अवैक्तीक सादरीकरण </a:t>
            </a:r>
          </a:p>
          <a:p>
            <a:r>
              <a:rPr lang="mr-IN" sz="1600" dirty="0">
                <a:latin typeface="+mj-lt"/>
              </a:rPr>
              <a:t>वस्तू सेवा कल्पना </a:t>
            </a:r>
          </a:p>
          <a:p>
            <a:r>
              <a:rPr lang="mr-IN" sz="1600" dirty="0">
                <a:latin typeface="+mj-lt"/>
              </a:rPr>
              <a:t>प्रस्तुतकर्ता </a:t>
            </a:r>
          </a:p>
          <a:p>
            <a:r>
              <a:rPr lang="mr-IN" sz="1600" dirty="0">
                <a:latin typeface="+mj-lt"/>
              </a:rPr>
              <a:t>माहिती </a:t>
            </a:r>
          </a:p>
          <a:p>
            <a:r>
              <a:rPr lang="mr-IN" sz="1600" dirty="0">
                <a:latin typeface="+mj-lt"/>
              </a:rPr>
              <a:t>मन वळविणे </a:t>
            </a:r>
          </a:p>
          <a:p>
            <a:r>
              <a:rPr lang="mr-IN" sz="1600" dirty="0">
                <a:latin typeface="+mj-lt"/>
              </a:rPr>
              <a:t>कला, शास्त्र आणि पेशा </a:t>
            </a:r>
          </a:p>
          <a:p>
            <a:r>
              <a:rPr lang="mr-IN" sz="1600" dirty="0">
                <a:latin typeface="+mj-lt"/>
              </a:rPr>
              <a:t>लक्ष्य श्रोते / ग्राहक </a:t>
            </a:r>
          </a:p>
          <a:p>
            <a:r>
              <a:rPr lang="mr-IN" sz="1600" dirty="0">
                <a:latin typeface="+mj-lt"/>
              </a:rPr>
              <a:t>उपयोगिता</a:t>
            </a:r>
          </a:p>
          <a:p>
            <a:r>
              <a:rPr lang="mr-IN" sz="1600" dirty="0">
                <a:latin typeface="+mj-lt"/>
              </a:rPr>
              <a:t>वस्तूप्रत निष्ठा </a:t>
            </a:r>
          </a:p>
          <a:p>
            <a:endParaRPr lang="mr-IN" sz="1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41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BC12-1A2B-8EAE-E77B-8E5E22D18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r-IN" dirty="0"/>
              <a:t>जाहिरातीतील क्रियाशील भागीदार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430D7-1B5C-4C60-D2F0-FB8DD9634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/>
              <a:t>जाहिरातदार </a:t>
            </a:r>
          </a:p>
          <a:p>
            <a:r>
              <a:rPr lang="mr-IN" dirty="0"/>
              <a:t>जाहिरात संस्था </a:t>
            </a:r>
          </a:p>
          <a:p>
            <a:r>
              <a:rPr lang="mr-IN" dirty="0"/>
              <a:t>संभाव्य ग्राहक </a:t>
            </a:r>
          </a:p>
          <a:p>
            <a:r>
              <a:rPr lang="mr-IN" dirty="0"/>
              <a:t>जाहिरात उत्पादन संस्था </a:t>
            </a:r>
          </a:p>
          <a:p>
            <a:r>
              <a:rPr lang="mr-IN" dirty="0"/>
              <a:t>जाहिरात माध्यमे </a:t>
            </a:r>
          </a:p>
          <a:p>
            <a:r>
              <a:rPr lang="mr-IN" dirty="0"/>
              <a:t>शासकीय अधिकारी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18998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EF6F0-C889-D1AC-DF2F-BF51F2CA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89715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7200" i="1" dirty="0"/>
              <a:t>Thank you</a:t>
            </a:r>
            <a:endParaRPr lang="en-IN" sz="7200" i="1" dirty="0"/>
          </a:p>
        </p:txBody>
      </p:sp>
    </p:spTree>
    <p:extLst>
      <p:ext uri="{BB962C8B-B14F-4D97-AF65-F5344CB8AC3E}">
        <p14:creationId xmlns:p14="http://schemas.microsoft.com/office/powerpoint/2010/main" val="3946512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34</TotalTime>
  <Words>221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Circuit</vt:lpstr>
      <vt:lpstr>१. जाहिरातीची तोंड ओळख</vt:lpstr>
      <vt:lpstr>सामूहिक विपणन संज्ञापणातील घटक</vt:lpstr>
      <vt:lpstr>सामूहिक विपणन संज्ञापनाची वैशिष्ट्ये</vt:lpstr>
      <vt:lpstr>   Integrated Marketing Communication  ची वैशिष्ट्ये</vt:lpstr>
      <vt:lpstr>जाहिरातीची आयएमसीतील भूमिका</vt:lpstr>
      <vt:lpstr>जाहिरातीची वैशिष्टे </vt:lpstr>
      <vt:lpstr>जाहिरातीतील क्रियाशील भागीदार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917276736616</dc:creator>
  <cp:lastModifiedBy>ASCC MOKHADA</cp:lastModifiedBy>
  <cp:revision>17</cp:revision>
  <dcterms:created xsi:type="dcterms:W3CDTF">2022-11-25T15:26:12Z</dcterms:created>
  <dcterms:modified xsi:type="dcterms:W3CDTF">2023-01-02T10:29:42Z</dcterms:modified>
</cp:coreProperties>
</file>